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56" r:id="rId3"/>
    <p:sldId id="257" r:id="rId4"/>
    <p:sldId id="258" r:id="rId5"/>
    <p:sldId id="259" r:id="rId6"/>
    <p:sldId id="260" r:id="rId7"/>
    <p:sldId id="261" r:id="rId8"/>
    <p:sldId id="262" r:id="rId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1146"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E3FECD69-8CB0-499D-9780-EC434671591A}" type="datetimeFigureOut">
              <a:rPr lang="es-MX" smtClean="0"/>
              <a:t>05/11/2013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F354C0B-ADC5-4572-BC4D-911E899CD2EC}"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E3FECD69-8CB0-499D-9780-EC434671591A}" type="datetimeFigureOut">
              <a:rPr lang="es-MX" smtClean="0"/>
              <a:t>05/11/2013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F354C0B-ADC5-4572-BC4D-911E899CD2EC}"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E3FECD69-8CB0-499D-9780-EC434671591A}" type="datetimeFigureOut">
              <a:rPr lang="es-MX" smtClean="0"/>
              <a:t>05/11/2013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F354C0B-ADC5-4572-BC4D-911E899CD2EC}"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3FECD69-8CB0-499D-9780-EC434671591A}" type="datetimeFigureOut">
              <a:rPr lang="es-MX" smtClean="0"/>
              <a:t>05/11/2013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F354C0B-ADC5-4572-BC4D-911E899CD2EC}"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4" name="Date Placeholder 3"/>
          <p:cNvSpPr>
            <a:spLocks noGrp="1"/>
          </p:cNvSpPr>
          <p:nvPr>
            <p:ph type="dt" sz="half" idx="10"/>
          </p:nvPr>
        </p:nvSpPr>
        <p:spPr/>
        <p:txBody>
          <a:bodyPr/>
          <a:lstStyle/>
          <a:p>
            <a:fld id="{E3FECD69-8CB0-499D-9780-EC434671591A}" type="datetimeFigureOut">
              <a:rPr lang="es-MX" smtClean="0"/>
              <a:t>05/11/2013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F354C0B-ADC5-4572-BC4D-911E899CD2EC}"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3FECD69-8CB0-499D-9780-EC434671591A}" type="datetimeFigureOut">
              <a:rPr lang="es-MX" smtClean="0"/>
              <a:t>05/11/2013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F354C0B-ADC5-4572-BC4D-911E899CD2EC}" type="slidenum">
              <a:rPr lang="es-MX" smtClean="0"/>
              <a:t>‹Nº›</a:t>
            </a:fld>
            <a:endParaRPr lang="es-MX"/>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E3FECD69-8CB0-499D-9780-EC434671591A}" type="datetimeFigureOut">
              <a:rPr lang="es-MX" smtClean="0"/>
              <a:t>05/11/2013</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8F354C0B-ADC5-4572-BC4D-911E899CD2EC}"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E3FECD69-8CB0-499D-9780-EC434671591A}" type="datetimeFigureOut">
              <a:rPr lang="es-MX" smtClean="0"/>
              <a:t>05/11/2013</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8F354C0B-ADC5-4572-BC4D-911E899CD2EC}"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FECD69-8CB0-499D-9780-EC434671591A}" type="datetimeFigureOut">
              <a:rPr lang="es-MX" smtClean="0"/>
              <a:t>05/11/2013</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8F354C0B-ADC5-4572-BC4D-911E899CD2EC}"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5" name="Date Placeholder 4"/>
          <p:cNvSpPr>
            <a:spLocks noGrp="1"/>
          </p:cNvSpPr>
          <p:nvPr>
            <p:ph type="dt" sz="half" idx="10"/>
          </p:nvPr>
        </p:nvSpPr>
        <p:spPr/>
        <p:txBody>
          <a:bodyPr/>
          <a:lstStyle/>
          <a:p>
            <a:fld id="{E3FECD69-8CB0-499D-9780-EC434671591A}" type="datetimeFigureOut">
              <a:rPr lang="es-MX" smtClean="0"/>
              <a:t>05/11/2013</a:t>
            </a:fld>
            <a:endParaRPr lang="es-MX"/>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s-MX"/>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8F354C0B-ADC5-4572-BC4D-911E899CD2EC}"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s-ES" smtClean="0"/>
              <a:t>Haga clic en el icono para agregar una imagen</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3FECD69-8CB0-499D-9780-EC434671591A}" type="datetimeFigureOut">
              <a:rPr lang="es-MX" smtClean="0"/>
              <a:t>05/11/2013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F354C0B-ADC5-4572-BC4D-911E899CD2EC}"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E3FECD69-8CB0-499D-9780-EC434671591A}" type="datetimeFigureOut">
              <a:rPr lang="es-MX" smtClean="0"/>
              <a:t>05/11/2013</a:t>
            </a:fld>
            <a:endParaRPr lang="es-MX"/>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s-MX"/>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8F354C0B-ADC5-4572-BC4D-911E899CD2EC}"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683568" y="1273984"/>
            <a:ext cx="7488832" cy="1938992"/>
          </a:xfrm>
          <a:prstGeom prst="rect">
            <a:avLst/>
          </a:prstGeom>
          <a:noFill/>
        </p:spPr>
        <p:txBody>
          <a:bodyPr wrap="square" rtlCol="0">
            <a:spAutoFit/>
          </a:bodyPr>
          <a:lstStyle/>
          <a:p>
            <a:pPr algn="ctr"/>
            <a:r>
              <a:rPr lang="es-MX" sz="4000" dirty="0" smtClean="0"/>
              <a:t>APLICACIONES EMPLEANDO TRANSFERENCIA POR PUERTOS ESTANDAR</a:t>
            </a:r>
            <a:endParaRPr lang="es-MX" sz="4000" dirty="0"/>
          </a:p>
        </p:txBody>
      </p:sp>
    </p:spTree>
    <p:extLst>
      <p:ext uri="{BB962C8B-B14F-4D97-AF65-F5344CB8AC3E}">
        <p14:creationId xmlns:p14="http://schemas.microsoft.com/office/powerpoint/2010/main" val="1195059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307677"/>
            <a:ext cx="9144000" cy="6001643"/>
          </a:xfrm>
          <a:prstGeom prst="rect">
            <a:avLst/>
          </a:prstGeom>
          <a:noFill/>
        </p:spPr>
        <p:txBody>
          <a:bodyPr wrap="square" rtlCol="0">
            <a:spAutoFit/>
          </a:bodyPr>
          <a:lstStyle/>
          <a:p>
            <a:pPr algn="ctr"/>
            <a:r>
              <a:rPr lang="es-MX" sz="2400" dirty="0"/>
              <a:t>Sobre la tecnología Bluetooth</a:t>
            </a:r>
          </a:p>
          <a:p>
            <a:pPr algn="ctr"/>
            <a:r>
              <a:rPr lang="es-MX" sz="2400" dirty="0"/>
              <a:t>Bluetooth es una tecnología de comunicación inalámbrica omnidireccional. Se ideó pensando en dispositivos de bajo consumo y comunicaciones a corta distancia (10 metros).</a:t>
            </a:r>
          </a:p>
          <a:p>
            <a:pPr algn="ctr"/>
            <a:r>
              <a:rPr lang="es-MX" sz="2400" dirty="0"/>
              <a:t>Se trata de una tecnología barata con un ancho de banda reducido: hasta 11 Mbit/s. Es</a:t>
            </a:r>
          </a:p>
          <a:p>
            <a:pPr algn="ctr"/>
            <a:r>
              <a:rPr lang="es-MX" sz="2400" dirty="0"/>
              <a:t>ideal para periféricos de ordenador (ratón, teclado, manos libres,...) y dispositivos móviles</a:t>
            </a:r>
          </a:p>
          <a:p>
            <a:pPr algn="ctr"/>
            <a:r>
              <a:rPr lang="es-MX" sz="2400" dirty="0"/>
              <a:t>(teléfonos móviles, </a:t>
            </a:r>
            <a:r>
              <a:rPr lang="es-MX" sz="2400" dirty="0" err="1"/>
              <a:t>PDAs</a:t>
            </a:r>
            <a:r>
              <a:rPr lang="es-MX" sz="2400" dirty="0"/>
              <a:t>, Pocket </a:t>
            </a:r>
            <a:r>
              <a:rPr lang="es-MX" sz="2400" dirty="0" err="1"/>
              <a:t>PCs</a:t>
            </a:r>
            <a:r>
              <a:rPr lang="es-MX" sz="2400" dirty="0"/>
              <a:t>,...).</a:t>
            </a:r>
          </a:p>
          <a:p>
            <a:pPr algn="ctr"/>
            <a:r>
              <a:rPr lang="es-MX" sz="2400" dirty="0"/>
              <a:t>Mediante Bluetooth es posible formar pequeñas redes de dispositivos conectados denominadas </a:t>
            </a:r>
            <a:r>
              <a:rPr lang="es-MX" sz="2400" dirty="0" err="1"/>
              <a:t>piconets</a:t>
            </a:r>
            <a:r>
              <a:rPr lang="es-MX" sz="2400" dirty="0"/>
              <a:t>. Se pueden conectar varias </a:t>
            </a:r>
            <a:r>
              <a:rPr lang="es-MX" sz="2400" dirty="0" err="1"/>
              <a:t>piconets</a:t>
            </a:r>
            <a:r>
              <a:rPr lang="es-MX" sz="2400" dirty="0"/>
              <a:t> formando lo que se denomina una</a:t>
            </a:r>
          </a:p>
          <a:p>
            <a:pPr algn="ctr"/>
            <a:r>
              <a:rPr lang="es-MX" sz="2400" dirty="0" err="1"/>
              <a:t>scatternet</a:t>
            </a:r>
            <a:r>
              <a:rPr lang="es-MX" sz="2400" dirty="0"/>
              <a:t>.</a:t>
            </a:r>
          </a:p>
          <a:p>
            <a:pPr algn="ctr"/>
            <a:r>
              <a:rPr lang="es-MX" sz="2400" dirty="0"/>
              <a:t>Las principales aplicaciones de Bluetooth son: transferencia de archivos, sincronización de</a:t>
            </a:r>
          </a:p>
          <a:p>
            <a:pPr algn="ctr"/>
            <a:r>
              <a:rPr lang="es-MX" sz="2400" dirty="0"/>
              <a:t>dispositivos y conectividad de periféricos.</a:t>
            </a:r>
          </a:p>
        </p:txBody>
      </p:sp>
    </p:spTree>
    <p:extLst>
      <p:ext uri="{BB962C8B-B14F-4D97-AF65-F5344CB8AC3E}">
        <p14:creationId xmlns:p14="http://schemas.microsoft.com/office/powerpoint/2010/main" val="608392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0"/>
            <a:ext cx="9144000" cy="7201972"/>
          </a:xfrm>
          <a:prstGeom prst="rect">
            <a:avLst/>
          </a:prstGeom>
          <a:noFill/>
        </p:spPr>
        <p:txBody>
          <a:bodyPr wrap="square" rtlCol="0">
            <a:spAutoFit/>
          </a:bodyPr>
          <a:lstStyle/>
          <a:p>
            <a:pPr algn="ctr"/>
            <a:r>
              <a:rPr lang="es-MX" sz="2200" dirty="0"/>
              <a:t>Sobre el API JSR-82</a:t>
            </a:r>
          </a:p>
          <a:p>
            <a:pPr algn="ctr"/>
            <a:r>
              <a:rPr lang="es-MX" sz="2200" dirty="0"/>
              <a:t>Este API está dividida en dos partes: el paquete </a:t>
            </a:r>
            <a:r>
              <a:rPr lang="es-MX" sz="2200" dirty="0" err="1"/>
              <a:t>javax.bluetooth</a:t>
            </a:r>
            <a:r>
              <a:rPr lang="es-MX" sz="2200" dirty="0"/>
              <a:t> y el paquete </a:t>
            </a:r>
            <a:r>
              <a:rPr lang="es-MX" sz="2200" dirty="0" err="1"/>
              <a:t>javax.obex</a:t>
            </a:r>
            <a:r>
              <a:rPr lang="es-MX" sz="2200" dirty="0"/>
              <a:t>.</a:t>
            </a:r>
          </a:p>
          <a:p>
            <a:pPr algn="ctr"/>
            <a:r>
              <a:rPr lang="es-MX" sz="2200" dirty="0"/>
              <a:t>Los dos paquetes son totalmente independientes. El primero de ellos define clases e interfaces básicas para el descubrimiento de dispositivos, descubrimiento de servicios, conexión y comunicación. La comunicación a través de </a:t>
            </a:r>
            <a:r>
              <a:rPr lang="es-MX" sz="2200" dirty="0" err="1"/>
              <a:t>javax.bluetooth</a:t>
            </a:r>
            <a:r>
              <a:rPr lang="es-MX" sz="2200" dirty="0"/>
              <a:t> es a bajo nivel: mediante flujos de datos o mediante la transmisión de </a:t>
            </a:r>
            <a:r>
              <a:rPr lang="es-MX" sz="2200" dirty="0" err="1"/>
              <a:t>arrays</a:t>
            </a:r>
            <a:r>
              <a:rPr lang="es-MX" sz="2200" dirty="0"/>
              <a:t> de bytes.</a:t>
            </a:r>
          </a:p>
          <a:p>
            <a:pPr algn="ctr"/>
            <a:r>
              <a:rPr lang="es-MX" sz="2200" dirty="0"/>
              <a:t>Por el contrario el paquete </a:t>
            </a:r>
            <a:r>
              <a:rPr lang="es-MX" sz="2200" dirty="0" err="1"/>
              <a:t>javax.obex</a:t>
            </a:r>
            <a:r>
              <a:rPr lang="es-MX" sz="2200" dirty="0"/>
              <a:t> permite manejar el protocolo de alto nivel OBEX</a:t>
            </a:r>
          </a:p>
          <a:p>
            <a:pPr algn="ctr"/>
            <a:r>
              <a:rPr lang="es-MX" sz="2200" dirty="0"/>
              <a:t>(</a:t>
            </a:r>
            <a:r>
              <a:rPr lang="es-MX" sz="2200" dirty="0" err="1"/>
              <a:t>OBject</a:t>
            </a:r>
            <a:r>
              <a:rPr lang="es-MX" sz="2200" dirty="0"/>
              <a:t> </a:t>
            </a:r>
            <a:r>
              <a:rPr lang="es-MX" sz="2200" dirty="0" err="1"/>
              <a:t>EXchange</a:t>
            </a:r>
            <a:r>
              <a:rPr lang="es-MX" sz="2200" dirty="0"/>
              <a:t>). Este protocolo es muy similar a HTTP y es utilizado sobre todo para el</a:t>
            </a:r>
          </a:p>
          <a:p>
            <a:pPr algn="ctr"/>
            <a:r>
              <a:rPr lang="es-MX" sz="2200" dirty="0"/>
              <a:t>intercambio de archivos. El protocolo OBEX es un estándar desarrollado por </a:t>
            </a:r>
            <a:r>
              <a:rPr lang="es-MX" sz="2200" dirty="0" err="1"/>
              <a:t>IrDA</a:t>
            </a:r>
            <a:r>
              <a:rPr lang="es-MX" sz="2200" dirty="0"/>
              <a:t> y es utilizado también sobre otras tecnologías inalámbricas distintas de Bluetooth.</a:t>
            </a:r>
          </a:p>
          <a:p>
            <a:pPr algn="ctr"/>
            <a:r>
              <a:rPr lang="es-MX" sz="2200" dirty="0"/>
              <a:t>La plataforma principal de desarrollo del API JSR-82 es J2ME. El API ha sido diseñada</a:t>
            </a:r>
          </a:p>
          <a:p>
            <a:pPr algn="ctr"/>
            <a:r>
              <a:rPr lang="es-MX" sz="2200" dirty="0"/>
              <a:t>para depender de la configuración CLDC. Sin embargo existen implementaciones para poder hacer uso de este API en J2SE. Al final del tutorial se listan la mayoría de las implementaciones del JSR-82 existentes.</a:t>
            </a:r>
          </a:p>
          <a:p>
            <a:pPr algn="ctr"/>
            <a:endParaRPr lang="es-MX" sz="2200" dirty="0"/>
          </a:p>
        </p:txBody>
      </p:sp>
    </p:spTree>
    <p:extLst>
      <p:ext uri="{BB962C8B-B14F-4D97-AF65-F5344CB8AC3E}">
        <p14:creationId xmlns:p14="http://schemas.microsoft.com/office/powerpoint/2010/main" val="4132093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0" y="441240"/>
            <a:ext cx="9144000" cy="5940088"/>
          </a:xfrm>
          <a:prstGeom prst="rect">
            <a:avLst/>
          </a:prstGeom>
          <a:noFill/>
        </p:spPr>
        <p:txBody>
          <a:bodyPr wrap="square" rtlCol="0">
            <a:spAutoFit/>
          </a:bodyPr>
          <a:lstStyle/>
          <a:p>
            <a:pPr algn="ctr"/>
            <a:r>
              <a:rPr lang="es-MX" sz="2000" dirty="0"/>
              <a:t>El paquete </a:t>
            </a:r>
            <a:r>
              <a:rPr lang="es-MX" sz="2000" dirty="0" err="1"/>
              <a:t>javax.bluetooth</a:t>
            </a:r>
            <a:endParaRPr lang="es-MX" sz="2000" dirty="0"/>
          </a:p>
          <a:p>
            <a:r>
              <a:rPr lang="es-MX" sz="2000" dirty="0"/>
              <a:t>En una comunicación Bluetooth existe un dispositivo que ofrece un servicio (servidor) y</a:t>
            </a:r>
          </a:p>
          <a:p>
            <a:r>
              <a:rPr lang="es-MX" sz="2000" dirty="0"/>
              <a:t>otros dispositivos acceden a él (clientes). Dependiendo de qué parte de la comunicación</a:t>
            </a:r>
          </a:p>
          <a:p>
            <a:r>
              <a:rPr lang="es-MX" sz="2000" dirty="0"/>
              <a:t>debamos programar deberemos realizar una serie de acciones diferentes.</a:t>
            </a:r>
          </a:p>
          <a:p>
            <a:r>
              <a:rPr lang="es-MX" sz="2000" dirty="0"/>
              <a:t>Un cliente Bluetooth deberá realizar las siguientes:</a:t>
            </a:r>
          </a:p>
          <a:p>
            <a:r>
              <a:rPr lang="es-MX" sz="2000" dirty="0"/>
              <a:t>• Búsqueda de dispositivos. La aplicación realizará una búsqueda de los dispositivos</a:t>
            </a:r>
          </a:p>
          <a:p>
            <a:r>
              <a:rPr lang="es-MX" sz="2000" dirty="0"/>
              <a:t>Bluetooth a su alcance que estén en modo conectable.</a:t>
            </a:r>
          </a:p>
          <a:p>
            <a:r>
              <a:rPr lang="es-MX" sz="2000" dirty="0"/>
              <a:t>• Búsqueda de servicios. La aplicación realizará una búsqueda de servicios por cada dispositivo.</a:t>
            </a:r>
          </a:p>
          <a:p>
            <a:r>
              <a:rPr lang="es-MX" sz="2000" dirty="0"/>
              <a:t>• Establecimiento de la conexión. Una vez encontrado un dispositivo que ofrece el servicio deseado nos conectaremos a él.</a:t>
            </a:r>
          </a:p>
          <a:p>
            <a:r>
              <a:rPr lang="es-MX" sz="2000" dirty="0"/>
              <a:t>• Comunicación. Ya establecida la conexión podremos leer y escribir en ella.</a:t>
            </a:r>
          </a:p>
          <a:p>
            <a:r>
              <a:rPr lang="es-MX" sz="2000" dirty="0"/>
              <a:t>Por otro lado, un servidor Bluetooth deberá hacer las siguientes operaciones:</a:t>
            </a:r>
          </a:p>
          <a:p>
            <a:r>
              <a:rPr lang="es-MX" sz="2000" dirty="0"/>
              <a:t>• Crear una conexión servidora</a:t>
            </a:r>
          </a:p>
          <a:p>
            <a:r>
              <a:rPr lang="es-MX" sz="2000" dirty="0"/>
              <a:t>• Especificar los atributos de servicio</a:t>
            </a:r>
          </a:p>
          <a:p>
            <a:r>
              <a:rPr lang="es-MX" sz="2000" dirty="0"/>
              <a:t>• Abrir las conexiones clientes</a:t>
            </a:r>
          </a:p>
          <a:p>
            <a:endParaRPr lang="es-MX" sz="2000" dirty="0"/>
          </a:p>
        </p:txBody>
      </p:sp>
    </p:spTree>
    <p:extLst>
      <p:ext uri="{BB962C8B-B14F-4D97-AF65-F5344CB8AC3E}">
        <p14:creationId xmlns:p14="http://schemas.microsoft.com/office/powerpoint/2010/main" val="4230715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0"/>
            <a:ext cx="9144000" cy="7017306"/>
          </a:xfrm>
          <a:prstGeom prst="rect">
            <a:avLst/>
          </a:prstGeom>
          <a:noFill/>
        </p:spPr>
        <p:txBody>
          <a:bodyPr wrap="square" rtlCol="0">
            <a:spAutoFit/>
          </a:bodyPr>
          <a:lstStyle/>
          <a:p>
            <a:pPr algn="ctr"/>
            <a:r>
              <a:rPr lang="es-MX" dirty="0"/>
              <a:t>Algunas clases básicas</a:t>
            </a:r>
          </a:p>
          <a:p>
            <a:r>
              <a:rPr lang="es-MX" dirty="0"/>
              <a:t>Clase </a:t>
            </a:r>
            <a:r>
              <a:rPr lang="es-MX" dirty="0" err="1"/>
              <a:t>LocalDevice</a:t>
            </a:r>
            <a:endParaRPr lang="es-MX" dirty="0"/>
          </a:p>
          <a:p>
            <a:r>
              <a:rPr lang="es-MX" dirty="0"/>
              <a:t>Un objeto </a:t>
            </a:r>
            <a:r>
              <a:rPr lang="es-MX" dirty="0" err="1"/>
              <a:t>LocalDevice</a:t>
            </a:r>
            <a:r>
              <a:rPr lang="es-MX" dirty="0"/>
              <a:t> representa al dispositivo local. Este objeto será el punto de partida de prácticamente cualquier operación que vayamos a llevar a cabo en este API.</a:t>
            </a:r>
          </a:p>
          <a:p>
            <a:r>
              <a:rPr lang="es-MX" dirty="0"/>
              <a:t>Alguna información de interés que podemos obtener a través de este objeto es, por ejemplo, la dirección Bluetooth de nuestro dispositivo, el apodo o "</a:t>
            </a:r>
            <a:r>
              <a:rPr lang="es-MX" dirty="0" err="1"/>
              <a:t>friendly-name</a:t>
            </a:r>
            <a:r>
              <a:rPr lang="es-MX" dirty="0"/>
              <a:t>" (también llamado "Bluetooth </a:t>
            </a:r>
            <a:r>
              <a:rPr lang="es-MX" dirty="0" err="1"/>
              <a:t>device</a:t>
            </a:r>
            <a:r>
              <a:rPr lang="es-MX" dirty="0"/>
              <a:t> </a:t>
            </a:r>
            <a:r>
              <a:rPr lang="es-MX" dirty="0" err="1"/>
              <a:t>name</a:t>
            </a:r>
            <a:r>
              <a:rPr lang="es-MX" dirty="0"/>
              <a:t>" o "</a:t>
            </a:r>
            <a:r>
              <a:rPr lang="es-MX" dirty="0" err="1"/>
              <a:t>user-friendly</a:t>
            </a:r>
            <a:r>
              <a:rPr lang="es-MX" dirty="0"/>
              <a:t> </a:t>
            </a:r>
            <a:r>
              <a:rPr lang="es-MX" dirty="0" err="1"/>
              <a:t>name</a:t>
            </a:r>
            <a:r>
              <a:rPr lang="es-MX" dirty="0"/>
              <a:t>"). A través de este objeto también</a:t>
            </a:r>
          </a:p>
          <a:p>
            <a:r>
              <a:rPr lang="es-MX" dirty="0"/>
              <a:t>podemos obtener y establecer el modo de conectividad: la forma en que nuestro dispositivo está o no visible para otros dispositivos. Esta clase es un "</a:t>
            </a:r>
            <a:r>
              <a:rPr lang="es-MX" dirty="0" err="1"/>
              <a:t>singleton</a:t>
            </a:r>
            <a:r>
              <a:rPr lang="es-MX" dirty="0"/>
              <a:t>"; para obtener la</a:t>
            </a:r>
          </a:p>
          <a:p>
            <a:r>
              <a:rPr lang="es-MX" dirty="0"/>
              <a:t>única instancia existente de esta clase llamaremos al método </a:t>
            </a:r>
            <a:r>
              <a:rPr lang="es-MX" dirty="0" err="1"/>
              <a:t>getLocalDevice</a:t>
            </a:r>
            <a:r>
              <a:rPr lang="es-MX" dirty="0"/>
              <a:t>() de la</a:t>
            </a:r>
          </a:p>
          <a:p>
            <a:r>
              <a:rPr lang="es-MX" dirty="0"/>
              <a:t>clase </a:t>
            </a:r>
            <a:r>
              <a:rPr lang="es-MX" dirty="0" err="1"/>
              <a:t>LocalDevice</a:t>
            </a:r>
            <a:r>
              <a:rPr lang="es-MX" dirty="0"/>
              <a:t>. Veamos un ejemplo:</a:t>
            </a:r>
          </a:p>
          <a:p>
            <a:r>
              <a:rPr lang="en-US" dirty="0"/>
              <a:t>import </a:t>
            </a:r>
            <a:r>
              <a:rPr lang="en-US" dirty="0" err="1"/>
              <a:t>javax.microedition.midlet.MIDlet</a:t>
            </a:r>
            <a:r>
              <a:rPr lang="en-US" dirty="0"/>
              <a:t>;</a:t>
            </a:r>
            <a:endParaRPr lang="es-MX" dirty="0"/>
          </a:p>
          <a:p>
            <a:r>
              <a:rPr lang="en-US" dirty="0"/>
              <a:t>import </a:t>
            </a:r>
            <a:r>
              <a:rPr lang="en-US" dirty="0" err="1"/>
              <a:t>javax.microedition.lcdui</a:t>
            </a:r>
            <a:r>
              <a:rPr lang="en-US" dirty="0"/>
              <a:t>.*;</a:t>
            </a:r>
            <a:endParaRPr lang="es-MX" dirty="0"/>
          </a:p>
          <a:p>
            <a:r>
              <a:rPr lang="en-US" dirty="0"/>
              <a:t>import </a:t>
            </a:r>
            <a:r>
              <a:rPr lang="en-US" dirty="0" err="1"/>
              <a:t>javax.bluetooth</a:t>
            </a:r>
            <a:r>
              <a:rPr lang="en-US" dirty="0"/>
              <a:t>.*;</a:t>
            </a:r>
            <a:endParaRPr lang="es-MX" dirty="0"/>
          </a:p>
          <a:p>
            <a:r>
              <a:rPr lang="en-US" dirty="0"/>
              <a:t>public class Ejemplo1 extends </a:t>
            </a:r>
            <a:r>
              <a:rPr lang="en-US" dirty="0" err="1"/>
              <a:t>MIDlet</a:t>
            </a:r>
            <a:r>
              <a:rPr lang="en-US" dirty="0"/>
              <a:t> {</a:t>
            </a:r>
            <a:endParaRPr lang="es-MX" dirty="0"/>
          </a:p>
          <a:p>
            <a:r>
              <a:rPr lang="en-US" dirty="0"/>
              <a:t>public void </a:t>
            </a:r>
            <a:r>
              <a:rPr lang="en-US" dirty="0" err="1"/>
              <a:t>startApp</a:t>
            </a:r>
            <a:r>
              <a:rPr lang="en-US" dirty="0"/>
              <a:t>() {</a:t>
            </a:r>
            <a:endParaRPr lang="es-MX" dirty="0"/>
          </a:p>
          <a:p>
            <a:r>
              <a:rPr lang="en-US" dirty="0" err="1"/>
              <a:t>LocalDevice</a:t>
            </a:r>
            <a:r>
              <a:rPr lang="en-US" dirty="0"/>
              <a:t> </a:t>
            </a:r>
            <a:r>
              <a:rPr lang="en-US" dirty="0" err="1"/>
              <a:t>localDevice</a:t>
            </a:r>
            <a:r>
              <a:rPr lang="en-US" dirty="0"/>
              <a:t> = null;</a:t>
            </a:r>
            <a:endParaRPr lang="es-MX" dirty="0"/>
          </a:p>
          <a:p>
            <a:r>
              <a:rPr lang="en-US" dirty="0"/>
              <a:t>try {</a:t>
            </a:r>
            <a:endParaRPr lang="es-MX" dirty="0"/>
          </a:p>
          <a:p>
            <a:r>
              <a:rPr lang="en-US" dirty="0" err="1"/>
              <a:t>localDevice</a:t>
            </a:r>
            <a:r>
              <a:rPr lang="en-US" dirty="0"/>
              <a:t> = </a:t>
            </a:r>
            <a:r>
              <a:rPr lang="en-US" dirty="0" err="1"/>
              <a:t>LocalDevice.getLocalDevice</a:t>
            </a:r>
            <a:r>
              <a:rPr lang="en-US" dirty="0"/>
              <a:t>();</a:t>
            </a:r>
            <a:endParaRPr lang="es-MX" dirty="0"/>
          </a:p>
          <a:p>
            <a:r>
              <a:rPr lang="en-US" dirty="0"/>
              <a:t>} catch(</a:t>
            </a:r>
            <a:r>
              <a:rPr lang="en-US" dirty="0" err="1"/>
              <a:t>BluetoothStateException</a:t>
            </a:r>
            <a:r>
              <a:rPr lang="en-US" dirty="0"/>
              <a:t> e) {</a:t>
            </a:r>
            <a:endParaRPr lang="es-MX" dirty="0"/>
          </a:p>
          <a:p>
            <a:r>
              <a:rPr lang="es-MX" dirty="0" err="1"/>
              <a:t>System.out.println</a:t>
            </a:r>
            <a:r>
              <a:rPr lang="es-MX" dirty="0"/>
              <a:t>("Error al iniciar"+</a:t>
            </a:r>
          </a:p>
          <a:p>
            <a:r>
              <a:rPr lang="es-MX" dirty="0"/>
              <a:t>" el sistema Bluetooth");</a:t>
            </a:r>
          </a:p>
          <a:p>
            <a:r>
              <a:rPr lang="en-US" dirty="0"/>
              <a:t>return;</a:t>
            </a:r>
            <a:endParaRPr lang="es-MX" dirty="0"/>
          </a:p>
          <a:p>
            <a:r>
              <a:rPr lang="en-US" dirty="0"/>
              <a:t>}</a:t>
            </a:r>
            <a:endParaRPr lang="es-MX" dirty="0"/>
          </a:p>
          <a:p>
            <a:endParaRPr lang="es-MX" dirty="0"/>
          </a:p>
        </p:txBody>
      </p:sp>
    </p:spTree>
    <p:extLst>
      <p:ext uri="{BB962C8B-B14F-4D97-AF65-F5344CB8AC3E}">
        <p14:creationId xmlns:p14="http://schemas.microsoft.com/office/powerpoint/2010/main" val="3035726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lores\Desktop\420px-Activo.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13886"/>
            <a:ext cx="9110077" cy="68718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1744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Flores\Desktop\420px-Pasivo.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0425"/>
            <a:ext cx="9100787" cy="6837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3551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Flores\Desktop\400px-Modelo_ft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7384"/>
            <a:ext cx="9138365" cy="6885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608340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Ángulos">
  <a:themeElements>
    <a:clrScheme name="Ángulo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Ángulo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Ángulo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14</TotalTime>
  <Words>647</Words>
  <Application>Microsoft Office PowerPoint</Application>
  <PresentationFormat>Presentación en pantalla (4:3)</PresentationFormat>
  <Paragraphs>52</Paragraphs>
  <Slides>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Arial</vt:lpstr>
      <vt:lpstr>Franklin Gothic Book</vt:lpstr>
      <vt:lpstr>Franklin Gothic Medium</vt:lpstr>
      <vt:lpstr>Tunga</vt:lpstr>
      <vt:lpstr>Wingdings</vt:lpstr>
      <vt:lpstr>Ángulos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Flores</dc:creator>
  <cp:lastModifiedBy>karla</cp:lastModifiedBy>
  <cp:revision>3</cp:revision>
  <dcterms:created xsi:type="dcterms:W3CDTF">2013-10-02T18:40:53Z</dcterms:created>
  <dcterms:modified xsi:type="dcterms:W3CDTF">2013-11-06T04:19:17Z</dcterms:modified>
</cp:coreProperties>
</file>